
<file path=[Content_Types].xml><?xml version="1.0" encoding="utf-8"?>
<Types xmlns="http://schemas.openxmlformats.org/package/2006/content-types"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5" r:id="rId2"/>
    <p:sldId id="283" r:id="rId3"/>
    <p:sldId id="284" r:id="rId4"/>
    <p:sldId id="268" r:id="rId5"/>
    <p:sldId id="269" r:id="rId6"/>
    <p:sldId id="257" r:id="rId7"/>
    <p:sldId id="277" r:id="rId8"/>
    <p:sldId id="260" r:id="rId9"/>
    <p:sldId id="278" r:id="rId10"/>
    <p:sldId id="262" r:id="rId11"/>
    <p:sldId id="263" r:id="rId12"/>
    <p:sldId id="264" r:id="rId13"/>
    <p:sldId id="273" r:id="rId14"/>
    <p:sldId id="285" r:id="rId15"/>
    <p:sldId id="274" r:id="rId16"/>
    <p:sldId id="27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AE16C-BAE5-48B4-A120-159E69791A17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A9210-7081-48D4-8A8C-FF19F7915B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126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895" y="328666"/>
            <a:ext cx="8928992" cy="2160240"/>
          </a:xfr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endParaRPr lang="ru-RU" sz="2800" dirty="0">
              <a:solidFill>
                <a:schemeClr val="bg2">
                  <a:lumMod val="25000"/>
                </a:schemeClr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38142" y="188640"/>
            <a:ext cx="8136904" cy="3168352"/>
          </a:xfrm>
          <a:prstGeom prst="horizontalScroll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Gautami" panose="020B0502040204020203" pitchFamily="34" charset="0"/>
              </a:rPr>
              <a:t>Моделирование игрового опыта  детей на основе сюжетно-ролевых игр</a:t>
            </a:r>
            <a:endParaRPr lang="ru-RU" sz="36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Gautami" panose="020B0502040204020203" pitchFamily="34" charset="0"/>
            </a:endParaRPr>
          </a:p>
        </p:txBody>
      </p:sp>
      <p:pic>
        <p:nvPicPr>
          <p:cNvPr id="6" name="Picture 4" descr="Лого_Учитель"/>
          <p:cNvPicPr>
            <a:picLocks noChangeAspect="1" noChangeArrowheads="1"/>
          </p:cNvPicPr>
          <p:nvPr/>
        </p:nvPicPr>
        <p:blipFill>
          <a:blip r:embed="rId2"/>
          <a:srcRect l="500" b="28014"/>
          <a:stretch>
            <a:fillRect/>
          </a:stretch>
        </p:blipFill>
        <p:spPr bwMode="auto">
          <a:xfrm>
            <a:off x="2887862" y="3212976"/>
            <a:ext cx="3225833" cy="2297068"/>
          </a:xfrm>
          <a:prstGeom prst="rect">
            <a:avLst/>
          </a:prstGeom>
          <a:ln>
            <a:solidFill>
              <a:srgbClr val="00206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5" name="Горизонтальный свиток 4"/>
          <p:cNvSpPr/>
          <p:nvPr/>
        </p:nvSpPr>
        <p:spPr>
          <a:xfrm>
            <a:off x="1325758" y="5524355"/>
            <a:ext cx="6768752" cy="871916"/>
          </a:xfrm>
          <a:prstGeom prst="horizontalScroll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Gautami" panose="020B0502040204020203" pitchFamily="34" charset="0"/>
              </a:rPr>
              <a:t>ООО  Издательство «Учитель»</a:t>
            </a:r>
            <a:endParaRPr lang="ru-RU" sz="2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Gautam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13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:\Методисты\Березенкова Татьяна\Общая\НДК Сюж.Рол\МАГАЗИН. 3-4 года (1)\Рисунки Потапова Обновленные\лист 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6" y="3374436"/>
            <a:ext cx="4651920" cy="328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M:\Методисты\Березенкова Татьяна\Общая\НДК Сюж.Рол\МАГАЗИН. 3-4 года (1)\Рисунки Потапова Обновленные\лист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742" y="106772"/>
            <a:ext cx="4393775" cy="310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M:\Методисты\Березенкова Татьяна\Общая\НДК Сюж.Рол\МАГАЗИН. 3-4 года (1)\Рисунки Потапова Обновленные\лист 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66" y="2996952"/>
            <a:ext cx="4583541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:\Обложки Н JPG 300\Наглядно-дидактический комплект\Н-198\Н-198_обложк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8" y="62227"/>
            <a:ext cx="2250504" cy="326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358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:\Методисты\Березенкова Татьяна\Общая\НДК Сюж.Рол\ПАРИКМАХЕРСКАЯ. 3-4 года\Рисунки Потаповой\лист 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93" y="102590"/>
            <a:ext cx="2711975" cy="3577582"/>
          </a:xfrm>
          <a:prstGeom prst="rect">
            <a:avLst/>
          </a:prstGeom>
          <a:noFill/>
          <a:ln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M:\Методисты\Березенкова Татьяна\Общая\НДК Сюж.Рол\ПАРИКМАХЕРСКАЯ. 3-4 года\Рисунки Потаповой\лист 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02590"/>
            <a:ext cx="2592288" cy="3563540"/>
          </a:xfrm>
          <a:prstGeom prst="rect">
            <a:avLst/>
          </a:prstGeom>
          <a:noFill/>
          <a:ln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R:\Обложки Н JPG 300\Наглядно-дидактический комплект\Н-158_Лист-облож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83" y="1588783"/>
            <a:ext cx="3024336" cy="425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erezenkova\Desktop\Новая папка (2)\Н-400\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715867"/>
            <a:ext cx="4451297" cy="3146869"/>
          </a:xfrm>
          <a:prstGeom prst="rect">
            <a:avLst/>
          </a:prstGeom>
          <a:noFill/>
          <a:ln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250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Методисты\Березенкова Татьяна\Общая\НДК Сюж.Рол\Детский сад 4-5\детский сад.4-5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3138" cy="311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M:\Методисты\Березенкова Татьяна\Общая\НДК Сюж.Рол\Детский сад 4-5\детский сад.4-5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946" y="3824298"/>
            <a:ext cx="4156706" cy="293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:\Методисты\Березенкова Татьяна\Общая\НДК Сюж.Рол\Детский сад 4-5\детский сад.4-5\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745" y="0"/>
            <a:ext cx="4399109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uchmag.ru/upload/catalog/posob/_/n/_n-433_/images/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2" y="3646411"/>
            <a:ext cx="4409481" cy="311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uchmag.ru/upload/catalog/posob/_/n/_n-433_/cover_image_bi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166" y="1988840"/>
            <a:ext cx="2091607" cy="2942041"/>
          </a:xfrm>
          <a:prstGeom prst="rect">
            <a:avLst/>
          </a:prstGeom>
          <a:noFill/>
          <a:ln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343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uchmag.ru/upload/catalog/posob/_/n/_n-199_/cover_imag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1439"/>
            <a:ext cx="2456453" cy="327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uchmag.ru/upload/catalog/posob/_/n/_n-199_/images/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722" y="104257"/>
            <a:ext cx="4536504" cy="3225171"/>
          </a:xfrm>
          <a:prstGeom prst="rect">
            <a:avLst/>
          </a:prstGeom>
          <a:noFill/>
          <a:ln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uchmag.ru/upload/catalog/posob/_/n/_n-199_/images/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30" y="3576046"/>
            <a:ext cx="4254392" cy="312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uchmag.ru/upload/catalog/posob/_/n/_n-199_/images/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722" y="3471887"/>
            <a:ext cx="4536504" cy="3232923"/>
          </a:xfrm>
          <a:prstGeom prst="rect">
            <a:avLst/>
          </a:prstGeom>
          <a:noFill/>
          <a:ln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288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Методисты\Березенкова Татьяна\Общая\НДК Сюж.Рол\6-7 Ферма\Ферма Потапова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10883"/>
            <a:ext cx="3689903" cy="2623931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R:\Обложки Н JPG 300\Наглядно-дидактический комплект\Н-471-Облож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2330536" cy="325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M:\Методисты\Березенкова Татьяна\Общая\НДК Сюж.Рол\6-7 Ферма\Ферма Потапова\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50995"/>
            <a:ext cx="3923928" cy="279034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:\Методисты\Березенкова Татьяна\Общая\НДК Сюж.Рол\6-7 Ферма\Ферма Потапова\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78357"/>
            <a:ext cx="3955875" cy="281306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M:\Методисты\Березенкова Татьяна\Общая\НДК Сюж.Рол\6-7 Ферма\Ферма Потапова\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351" y="324787"/>
            <a:ext cx="3660649" cy="260312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007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uchmag.ru/upload/catalog/posob/_/n/_n-479_/images/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238"/>
            <a:ext cx="3963605" cy="305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uchmag.ru/upload/catalog/posob/_/n/_n-479_/images/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96951"/>
            <a:ext cx="3950083" cy="280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uchmag.ru/upload/catalog/posob/_/n/_n-479_/images/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1" y="3789041"/>
            <a:ext cx="4000795" cy="295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www.uchmag.ru/upload/catalog/posob/_/n/_n-479_/images/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0" y="162172"/>
            <a:ext cx="4181197" cy="305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uchmag.ru/upload/catalog/posob/_/n/_n-479_/cover_image_bi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44740"/>
            <a:ext cx="2969205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052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uchmag.ru/upload/catalog/posob/_/n/_n-448_/cover_imag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1542"/>
            <a:ext cx="2520280" cy="3360374"/>
          </a:xfrm>
          <a:prstGeom prst="rect">
            <a:avLst/>
          </a:prstGeom>
          <a:noFill/>
          <a:ln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uchmag.ru/upload/catalog/posob/_/n/_n-430_/cover_ima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61542"/>
            <a:ext cx="2376264" cy="323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uchmag.ru/upload/catalog/posob/_/n/_n-470_/cover_image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39361"/>
            <a:ext cx="2448272" cy="326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uchmag.ru/upload/catalog/posob/_/n/_n-461_/cover_image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24" y="3597289"/>
            <a:ext cx="2373560" cy="316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:\Обложки Н JPG 300\Наглядно-дидактический комплект\Н-471-Обложк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142" y="188640"/>
            <a:ext cx="2330536" cy="325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990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uchmag.ru/upload/catalog/posob/6/0/6022_/cover_image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2028"/>
            <a:ext cx="4071394" cy="592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50906" y="117695"/>
            <a:ext cx="4752528" cy="6470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6600"/>
                </a:solidFill>
                <a:latin typeface="Georgia" panose="02040502050405020303" pitchFamily="18" charset="0"/>
              </a:rPr>
              <a:t>В пособии представлено ежемесячное </a:t>
            </a:r>
            <a:r>
              <a:rPr lang="ru-RU" sz="1600" b="1" u="sng" dirty="0">
                <a:solidFill>
                  <a:srgbClr val="006600"/>
                </a:solidFill>
                <a:latin typeface="Georgia" panose="02040502050405020303" pitchFamily="18" charset="0"/>
              </a:rPr>
              <a:t>карточное планирование</a:t>
            </a:r>
            <a:r>
              <a:rPr lang="ru-RU" sz="1600" b="1" dirty="0">
                <a:solidFill>
                  <a:srgbClr val="006600"/>
                </a:solidFill>
                <a:latin typeface="Georgia" panose="02040502050405020303" pitchFamily="18" charset="0"/>
              </a:rPr>
              <a:t> как модель совместной деятельности педагога и детей 4-5 лет в рамках освоения сюжетно-ролевой игры, включающее предварительную работу по обогащению игрового и жизненного опыта дошкольников на основе сюжетно-ролевых игр "Больница", "Семья", "Магазин", "</a:t>
            </a:r>
            <a:r>
              <a:rPr lang="ru-RU" sz="1600" b="1" u="sng" dirty="0">
                <a:solidFill>
                  <a:srgbClr val="006600"/>
                </a:solidFill>
                <a:latin typeface="Georgia" panose="02040502050405020303" pitchFamily="18" charset="0"/>
              </a:rPr>
              <a:t>Детский сад</a:t>
            </a:r>
            <a:r>
              <a:rPr lang="ru-RU" sz="1600" b="1" dirty="0">
                <a:solidFill>
                  <a:srgbClr val="006600"/>
                </a:solidFill>
                <a:latin typeface="Georgia" panose="02040502050405020303" pitchFamily="18" charset="0"/>
              </a:rPr>
              <a:t>", "Шоферы", "Строители". </a:t>
            </a:r>
            <a:r>
              <a:rPr lang="ru-RU" sz="1600" b="1" u="sng" dirty="0">
                <a:solidFill>
                  <a:srgbClr val="006600"/>
                </a:solidFill>
                <a:latin typeface="Georgia" panose="02040502050405020303" pitchFamily="18" charset="0"/>
              </a:rPr>
              <a:t>Табличное </a:t>
            </a:r>
            <a:r>
              <a:rPr lang="ru-RU" sz="1600" b="1" u="sng" dirty="0" smtClean="0">
                <a:solidFill>
                  <a:srgbClr val="006600"/>
                </a:solidFill>
                <a:latin typeface="Georgia" panose="02040502050405020303" pitchFamily="18" charset="0"/>
              </a:rPr>
              <a:t>размещение материала</a:t>
            </a:r>
            <a:r>
              <a:rPr lang="ru-RU" sz="1600" b="1" dirty="0">
                <a:solidFill>
                  <a:srgbClr val="006600"/>
                </a:solidFill>
                <a:latin typeface="Georgia" panose="02040502050405020303" pitchFamily="18" charset="0"/>
              </a:rPr>
              <a:t> поможет воспитателю целостно распределить и эффективно спланировать систему игровой деятельности детей на весь </a:t>
            </a:r>
            <a:r>
              <a:rPr lang="ru-RU" sz="1600" b="1" u="sng" dirty="0">
                <a:solidFill>
                  <a:srgbClr val="006600"/>
                </a:solidFill>
                <a:latin typeface="Georgia" panose="02040502050405020303" pitchFamily="18" charset="0"/>
              </a:rPr>
              <a:t>учебный год</a:t>
            </a:r>
            <a:r>
              <a:rPr lang="ru-RU" sz="1600" b="1" dirty="0">
                <a:solidFill>
                  <a:srgbClr val="006600"/>
                </a:solidFill>
                <a:latin typeface="Georgia" panose="02040502050405020303" pitchFamily="18" charset="0"/>
              </a:rPr>
              <a:t>.</a:t>
            </a:r>
            <a:br>
              <a:rPr lang="ru-RU" sz="1600" b="1" dirty="0">
                <a:solidFill>
                  <a:srgbClr val="006600"/>
                </a:solidFill>
                <a:latin typeface="Georgia" panose="02040502050405020303" pitchFamily="18" charset="0"/>
              </a:rPr>
            </a:br>
            <a:r>
              <a:rPr lang="ru-RU" sz="1600" b="1" dirty="0">
                <a:solidFill>
                  <a:srgbClr val="006600"/>
                </a:solidFill>
                <a:latin typeface="Georgia" panose="02040502050405020303" pitchFamily="18" charset="0"/>
              </a:rPr>
              <a:t>Карты-планы разработаны на основе содержания образовательных областей, соответствующих ФГОС ДО: "</a:t>
            </a:r>
            <a:r>
              <a:rPr lang="ru-RU" sz="1600" b="1" u="sng" dirty="0">
                <a:solidFill>
                  <a:srgbClr val="006600"/>
                </a:solidFill>
                <a:latin typeface="Georgia" panose="02040502050405020303" pitchFamily="18" charset="0"/>
              </a:rPr>
              <a:t>Социально-коммуникативное развитие</a:t>
            </a:r>
            <a:r>
              <a:rPr lang="ru-RU" sz="1600" b="1" dirty="0">
                <a:solidFill>
                  <a:srgbClr val="006600"/>
                </a:solidFill>
                <a:latin typeface="Georgia" panose="02040502050405020303" pitchFamily="18" charset="0"/>
              </a:rPr>
              <a:t>", "Познавательное развитие", "Речевое развитие", "</a:t>
            </a:r>
            <a:r>
              <a:rPr lang="ru-RU" sz="1600" b="1" u="sng" dirty="0">
                <a:solidFill>
                  <a:srgbClr val="006600"/>
                </a:solidFill>
                <a:latin typeface="Georgia" panose="02040502050405020303" pitchFamily="18" charset="0"/>
              </a:rPr>
              <a:t>Художественно-эстетическое развитие</a:t>
            </a:r>
            <a:r>
              <a:rPr lang="ru-RU" sz="1600" b="1" dirty="0">
                <a:solidFill>
                  <a:srgbClr val="006600"/>
                </a:solidFill>
                <a:latin typeface="Georgia" panose="02040502050405020303" pitchFamily="18" charset="0"/>
              </a:rPr>
              <a:t>", "Физическое развитие"; позволяют воспитателю обеспечить </a:t>
            </a:r>
            <a:r>
              <a:rPr lang="ru-RU" sz="1600" b="1" u="sng" dirty="0">
                <a:solidFill>
                  <a:srgbClr val="006600"/>
                </a:solidFill>
                <a:latin typeface="Georgia" panose="02040502050405020303" pitchFamily="18" charset="0"/>
              </a:rPr>
              <a:t>социальное развитие </a:t>
            </a:r>
            <a:r>
              <a:rPr lang="ru-RU" sz="1600" b="1" u="sng" dirty="0">
                <a:solidFill>
                  <a:srgbClr val="002060"/>
                </a:solidFill>
                <a:latin typeface="Georgia" panose="02040502050405020303" pitchFamily="18" charset="0"/>
              </a:rPr>
              <a:t>дошкольников</a:t>
            </a:r>
            <a:r>
              <a:rPr lang="ru-RU" sz="1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  <a:endParaRPr lang="ru-RU" sz="16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17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uchmag.ru/upload/catalog/posob/6/0/6021_/cover_image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320480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33191" y="339034"/>
            <a:ext cx="4456321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600"/>
                </a:solidFill>
                <a:latin typeface="Georgia" panose="02040502050405020303" pitchFamily="18" charset="0"/>
              </a:rPr>
              <a:t>В пособии представлено ежемесячное карточное планирование по моделированию совместной деятельности педагога и детей 3-4 лет в рамках системного и постепенного освоения младшими дошкольниками содержания сюжетно-ролевых игр: </a:t>
            </a:r>
            <a:r>
              <a:rPr lang="ru-RU" b="1" i="1" dirty="0">
                <a:solidFill>
                  <a:srgbClr val="006600"/>
                </a:solidFill>
                <a:latin typeface="Georgia" panose="02040502050405020303" pitchFamily="18" charset="0"/>
              </a:rPr>
              <a:t>"Больница", "Семья", "Магазин", "Парикмахерская", "Шоферы". </a:t>
            </a:r>
            <a:r>
              <a:rPr lang="ru-RU" b="1" dirty="0">
                <a:solidFill>
                  <a:srgbClr val="006600"/>
                </a:solidFill>
                <a:latin typeface="Georgia" panose="02040502050405020303" pitchFamily="18" charset="0"/>
              </a:rPr>
              <a:t>Табличное размещение материала поможет воспитателю целостно и эффективно спланировать работу по обогащению игрового и жизненного опыта воспитанников, последовательно и целесообразно распределить предложенные формы и виды деятельности в течение учебного года.</a:t>
            </a:r>
          </a:p>
        </p:txBody>
      </p:sp>
    </p:spTree>
    <p:extLst>
      <p:ext uri="{BB962C8B-B14F-4D97-AF65-F5344CB8AC3E}">
        <p14:creationId xmlns:p14="http://schemas.microsoft.com/office/powerpoint/2010/main" val="458326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berezenkova\Desktop\Новая папка (2)\Н-400_облож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22" y="530044"/>
            <a:ext cx="2664296" cy="375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M:\Методисты\Березенкова Татьяна\Общая\НДК Сюж.Рол\Больница 4-5\больница 4-5\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098" y="2409355"/>
            <a:ext cx="3063965" cy="216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M:\Методисты\Березенкова Татьяна\Общая\НДК Сюж.Рол\Больница 4-5\больница 4-5\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099" y="87229"/>
            <a:ext cx="3063965" cy="224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:\Методисты\Березенкова Татьяна\Общая\НДК Сюж.Рол\Больница 4-5\больница 4-5\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263" y="4685158"/>
            <a:ext cx="2880320" cy="203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M:\Методисты\Березенкова Татьяна\Общая\НДК Сюж.Рол\БОЛЬНИЦА. 3-4 года\Больница (1)\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035" y="4645698"/>
            <a:ext cx="3063965" cy="211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M:\Методисты\Березенкова Татьяна\Общая\НДК Сюж.Рол\БОЛЬНИЦА. 3-4 года\Больница (1)\1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744" y="2429504"/>
            <a:ext cx="3052248" cy="214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M:\Методисты\Березенкова Татьяна\Общая\НДК Сюж.Рол\Больница 4-5\больница 4-5\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5" y="4645699"/>
            <a:ext cx="2897650" cy="200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berezenkova\Desktop\Новая папка (2)\больница 4-5\2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895" y="87229"/>
            <a:ext cx="3015688" cy="224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769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uchmag.ru/upload/catalog/posob/_/n/_n-401_/cover_image_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32" y="69203"/>
            <a:ext cx="2784783" cy="350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uchmag.ru/upload/catalog/posob/_/n/_n-401_/images/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32" y="3408816"/>
            <a:ext cx="4497489" cy="3263179"/>
          </a:xfrm>
          <a:prstGeom prst="rect">
            <a:avLst/>
          </a:prstGeom>
          <a:noFill/>
          <a:ln>
            <a:solidFill>
              <a:srgbClr val="66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uchmag.ru/upload/catalog/posob/_/n/_n-400_/images/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08072"/>
            <a:ext cx="4141970" cy="3263179"/>
          </a:xfrm>
          <a:prstGeom prst="rect">
            <a:avLst/>
          </a:prstGeom>
          <a:noFill/>
          <a:ln>
            <a:solidFill>
              <a:srgbClr val="66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uchmag.ru/upload/catalog/posob/_/n/_n-400_/images/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8714"/>
            <a:ext cx="4273070" cy="3020081"/>
          </a:xfrm>
          <a:prstGeom prst="rect">
            <a:avLst/>
          </a:prstGeom>
          <a:noFill/>
          <a:ln>
            <a:solidFill>
              <a:srgbClr val="66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787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erezenkova\Desktop\Новая папка (2)\Н-428 облож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3181"/>
            <a:ext cx="2376263" cy="334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erezenkova\Desktop\Новая папка (2)\Семья 4-5\карта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147239"/>
            <a:ext cx="3238158" cy="228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berezenkova\Desktop\Новая папка (2)\Семья 4-5\карта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60" y="2564904"/>
            <a:ext cx="2209379" cy="312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erezenkova\Desktop\Новая папка (2)\Семья 4-5\карта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977" y="3496976"/>
            <a:ext cx="2235130" cy="316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berezenkova\Desktop\Новая папка (2)\Семья 4-5\карта 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419672"/>
            <a:ext cx="2252275" cy="318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berezenkova\Desktop\Новая папка (2)\Семья 4-5\карта 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161" y="218607"/>
            <a:ext cx="3036255" cy="221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berezenkova\Desktop\Новая папка (2)\Семья 4-5\карта 2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056"/>
            <a:ext cx="2809202" cy="198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255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uchmag.ru/upload/catalog/posob/_/n/_n-429_/cover_image_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1473"/>
            <a:ext cx="2448271" cy="345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uchmag.ru/upload/catalog/posob/_/n/_n-429_/images/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4198"/>
            <a:ext cx="4051439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uchmag.ru/upload/catalog/posob/_/n/_n-429_/images/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92287"/>
            <a:ext cx="2559659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erezenkova\Desktop\Новая папка (2)\Семья 4-5\карта 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31" y="4096458"/>
            <a:ext cx="3672408" cy="259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berezenkova\Desktop\Новая папка (2)\Семья 4-5\карта 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17928"/>
            <a:ext cx="3785982" cy="267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451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berezenkova\Desktop\Новая папка (2)\Н-424 облож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503098" cy="633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M:\Методисты\Березенкова Татьяна\Общая\НДК Сюж.Рол\ШОФЕРЫ 3-4 года\ШОФЁРЫ. 3-4_рисунки Потаповой\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215256"/>
            <a:ext cx="4138465" cy="292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M:\Методисты\Березенкова Татьяна\Общая\НДК Сюж.Рол\ШОФЕРЫ 3-4 года\ШОФЁРЫ. 3-4_рисунки Потаповой\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3459933"/>
            <a:ext cx="4230949" cy="299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024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www.uchmag.ru/upload/catalog/posob/_/n/_n-425_/images/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24246"/>
            <a:ext cx="395015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uchmag.ru/upload/catalog/posob/_/n/_n-425_/images/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61" y="3916261"/>
            <a:ext cx="3972617" cy="282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uchmag.ru/upload/catalog/posob/_/n/_n-425_/images/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7119"/>
            <a:ext cx="3707904" cy="263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uchmag.ru/upload/catalog/posob/_/n/_n-425_/images/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61" y="187119"/>
            <a:ext cx="3950153" cy="267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uchmag.ru/upload/catalog/posob/_/n/_n-425_/cover_image_bi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601958"/>
            <a:ext cx="2304256" cy="324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2495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91</Words>
  <Application>Microsoft Office PowerPoint</Application>
  <PresentationFormat>Экран (4:3)</PresentationFormat>
  <Paragraphs>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Березенкова Татьяна Валерьевна</dc:creator>
  <cp:lastModifiedBy>Березенкова Татьяна Валерьевна</cp:lastModifiedBy>
  <cp:revision>42</cp:revision>
  <dcterms:created xsi:type="dcterms:W3CDTF">2015-09-22T13:42:47Z</dcterms:created>
  <dcterms:modified xsi:type="dcterms:W3CDTF">2017-03-30T07:02:07Z</dcterms:modified>
</cp:coreProperties>
</file>